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76" r:id="rId3"/>
    <p:sldId id="345" r:id="rId4"/>
    <p:sldId id="370" r:id="rId5"/>
    <p:sldId id="371" r:id="rId6"/>
    <p:sldId id="372" r:id="rId7"/>
    <p:sldId id="374" r:id="rId8"/>
    <p:sldId id="375" r:id="rId9"/>
    <p:sldId id="376" r:id="rId10"/>
    <p:sldId id="377" r:id="rId11"/>
    <p:sldId id="378" r:id="rId12"/>
    <p:sldId id="379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99" r:id="rId21"/>
    <p:sldId id="380" r:id="rId22"/>
    <p:sldId id="389" r:id="rId23"/>
    <p:sldId id="390" r:id="rId24"/>
    <p:sldId id="400" r:id="rId25"/>
    <p:sldId id="401" r:id="rId26"/>
    <p:sldId id="402" r:id="rId27"/>
    <p:sldId id="388" r:id="rId28"/>
    <p:sldId id="391" r:id="rId29"/>
    <p:sldId id="392" r:id="rId30"/>
    <p:sldId id="393" r:id="rId31"/>
    <p:sldId id="373" r:id="rId32"/>
    <p:sldId id="34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 autoAdjust="0"/>
    <p:restoredTop sz="86435" autoAdjust="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45/1878537.187862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uMF_nNw3zY" TargetMode="External"/><Relationship Id="rId2" Type="http://schemas.openxmlformats.org/officeDocument/2006/relationships/hyperlink" Target="http://www.ipb.pt/~balsa/teaching/MN08/Sist_Lin.pdf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461800" y="4267890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8 – Sistemas de Equações Lineares / Parte 1</a:t>
            </a:r>
            <a:endParaRPr lang="pt-BR" sz="24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824413" y="5229225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</a:rPr>
              <a:t>Prof. Guilherme Amorim*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0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29/04/2014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04048" y="6525344"/>
            <a:ext cx="413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 Com algumas modificações pelo Prof. Sergio Queiroz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Cramer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“É considerado ineficiente na solução de sistemas de equações lineares, dado o grande número de operações necessárias para a realização desta tarefa.” [1]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429000"/>
            <a:ext cx="53721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5517232"/>
            <a:ext cx="8352928" cy="126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pt-BR" sz="1400" b="1" dirty="0" smtClean="0"/>
              <a:t>Atualização</a:t>
            </a:r>
            <a:r>
              <a:rPr lang="pt-BR" sz="1400" dirty="0" smtClean="0"/>
              <a:t>:  Em 2010 saiu um artigo com uma implementação muito mais eficiente da regra de </a:t>
            </a:r>
            <a:r>
              <a:rPr lang="pt-BR" sz="1400" dirty="0" err="1" smtClean="0"/>
              <a:t>Cramer</a:t>
            </a:r>
            <a:r>
              <a:rPr lang="pt-BR" sz="1400" dirty="0" smtClean="0"/>
              <a:t>, em O(n</a:t>
            </a:r>
            <a:r>
              <a:rPr lang="pt-BR" sz="1400" baseline="30000" dirty="0" smtClean="0"/>
              <a:t>3</a:t>
            </a:r>
            <a:r>
              <a:rPr lang="pt-BR" sz="1400" dirty="0" smtClean="0"/>
              <a:t>), de certa forma a "reabilitando" para resolução prática de sistemas de equações. Segundo os autores, é mais fácil paralelizá-la em arquiteturas comuns do que o método de eliminação de Gauss (e mesmo sem paralelizar eles conseguiram 1/2 da performance da implementação de Gauss no LAPACK). Confira o artigo em </a:t>
            </a:r>
            <a:r>
              <a:rPr lang="pt-BR" sz="1400" dirty="0" smtClean="0">
                <a:hlinkClick r:id="rId3"/>
              </a:rPr>
              <a:t>http://dx.doi.org/10.1145/1878537.1878623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581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Eliminação de Gauss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588616"/>
            <a:ext cx="81534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Consiste em transformar o sistema </a:t>
            </a:r>
            <a:r>
              <a:rPr lang="pt-BR" dirty="0" err="1" smtClean="0"/>
              <a:t>Ax</a:t>
            </a:r>
            <a:r>
              <a:rPr lang="pt-BR" dirty="0" smtClean="0"/>
              <a:t>=b em </a:t>
            </a:r>
            <a:r>
              <a:rPr lang="pt-BR" dirty="0" err="1" smtClean="0"/>
              <a:t>Tx</a:t>
            </a:r>
            <a:r>
              <a:rPr lang="pt-BR" dirty="0" smtClean="0"/>
              <a:t>=c,</a:t>
            </a:r>
          </a:p>
          <a:p>
            <a:pPr lvl="1"/>
            <a:r>
              <a:rPr lang="pt-BR" dirty="0" smtClean="0"/>
              <a:t>Onde T é a matriz triangular.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E a solução é: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6280271" cy="257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3257"/>
            <a:ext cx="5527689" cy="8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Eliminação de Gauss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transformar uma matriz qualquer numa matriz triangular?</a:t>
            </a:r>
          </a:p>
          <a:p>
            <a:pPr lvl="1"/>
            <a:r>
              <a:rPr lang="pt-BR" dirty="0" smtClean="0"/>
              <a:t>Troc</a:t>
            </a:r>
            <a:r>
              <a:rPr lang="pt-BR" dirty="0"/>
              <a:t>ar duas </a:t>
            </a:r>
            <a:r>
              <a:rPr lang="pt-BR" dirty="0" smtClean="0"/>
              <a:t>equações;</a:t>
            </a:r>
            <a:endParaRPr lang="pt-BR" dirty="0"/>
          </a:p>
          <a:p>
            <a:pPr lvl="1"/>
            <a:r>
              <a:rPr lang="pt-BR" dirty="0" smtClean="0"/>
              <a:t>Multiplicar uma equação por uma constante não nula;</a:t>
            </a:r>
          </a:p>
          <a:p>
            <a:pPr lvl="1"/>
            <a:r>
              <a:rPr lang="pt-BR" dirty="0" smtClean="0"/>
              <a:t>Adicionar um múltiplo de uma equação a uma outra equação.</a:t>
            </a:r>
          </a:p>
        </p:txBody>
      </p:sp>
    </p:spTree>
    <p:extLst>
      <p:ext uri="{BB962C8B-B14F-4D97-AF65-F5344CB8AC3E}">
        <p14:creationId xmlns:p14="http://schemas.microsoft.com/office/powerpoint/2010/main" val="26573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Eliminação de Gauss: 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3284984"/>
            <a:ext cx="8153400" cy="2450976"/>
          </a:xfrm>
        </p:spPr>
        <p:txBody>
          <a:bodyPr/>
          <a:lstStyle/>
          <a:p>
            <a:r>
              <a:rPr lang="pt-BR" dirty="0" smtClean="0"/>
              <a:t>A matriz aumentada é: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5086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381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0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Eliminação de Gauss: 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869160"/>
            <a:ext cx="8153400" cy="1226840"/>
          </a:xfrm>
        </p:spPr>
        <p:txBody>
          <a:bodyPr/>
          <a:lstStyle/>
          <a:p>
            <a:r>
              <a:rPr lang="pt-BR" dirty="0" err="1" smtClean="0"/>
              <a:t>m</a:t>
            </a:r>
            <a:r>
              <a:rPr lang="pt-BR" baseline="-25000" dirty="0" err="1" smtClean="0"/>
              <a:t>ij</a:t>
            </a:r>
            <a:r>
              <a:rPr lang="pt-BR" dirty="0" smtClean="0"/>
              <a:t> é chamado fator de eliminação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628800"/>
            <a:ext cx="8143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Eliminação de Gauss: Exemplo 1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343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514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1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forma</a:t>
            </a:r>
            <a:r>
              <a:rPr lang="pt-BR" baseline="0" dirty="0" smtClean="0"/>
              <a:t> mais geral...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533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9357"/>
            <a:ext cx="71247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43561"/>
            <a:ext cx="7153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65" y="5653236"/>
            <a:ext cx="7219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82452"/>
            <a:ext cx="2346970" cy="130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355976" y="1988840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03677"/>
            <a:ext cx="2266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94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495134" y="3406243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...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5653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forma mais geral...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277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780928"/>
            <a:ext cx="7229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2452"/>
            <a:ext cx="3505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5433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572000" y="494116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5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acontece se o pivô for zero?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4365103"/>
            <a:ext cx="8153400" cy="2487645"/>
          </a:xfrm>
        </p:spPr>
        <p:txBody>
          <a:bodyPr>
            <a:normAutofit/>
          </a:bodyPr>
          <a:lstStyle/>
          <a:p>
            <a:r>
              <a:rPr lang="pt-BR" dirty="0" smtClean="0"/>
              <a:t>É impossível trabalhar com um pivô nulo.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381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se o pivô for muito próximo de zero?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“Trabalhar com um pivô muito próximo de zero pode conduzir a resultados totalmente imprecisos. Isto porque em qualquer calculadora ou computador os cálculos são efetuados com aritmética de precisão finita.” [</a:t>
            </a:r>
            <a:r>
              <a:rPr kumimoji="0" lang="pt-BR" sz="29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4]</a:t>
            </a:r>
            <a:endParaRPr lang="pt-BR" sz="29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4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um sistema de equações lineares?</a:t>
            </a:r>
          </a:p>
          <a:p>
            <a:r>
              <a:rPr lang="pt-BR" dirty="0" smtClean="0"/>
              <a:t>Para que serve?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Pivoteamento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Pivotação</a:t>
            </a:r>
            <a:r>
              <a:rPr lang="pt-BR" dirty="0" smtClean="0"/>
              <a:t>: “É o processo usado no método de eliminação de Gauss para trocar, se necessário, as linhas da matriz de modo que o elemento da diagonal principal seja diferente de zero. Estes elementos são chamados pivôs.”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381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524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139952" y="4797152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0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Pivoteamento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Pivotação</a:t>
            </a:r>
            <a:r>
              <a:rPr lang="pt-BR" dirty="0" smtClean="0"/>
              <a:t> Parcial: “Na escolha do k-</a:t>
            </a:r>
            <a:r>
              <a:rPr lang="pt-BR" dirty="0" err="1" smtClean="0"/>
              <a:t>ésimo</a:t>
            </a:r>
            <a:r>
              <a:rPr lang="pt-BR" dirty="0" smtClean="0"/>
              <a:t> pivô, troca-se, se necessário, a k-</a:t>
            </a:r>
            <a:r>
              <a:rPr lang="pt-BR" dirty="0" err="1" smtClean="0"/>
              <a:t>ésima</a:t>
            </a:r>
            <a:r>
              <a:rPr lang="pt-BR" dirty="0" smtClean="0"/>
              <a:t> linha da matriz de modo que o maior elemento, em módulo, entre o restante da k-</a:t>
            </a:r>
            <a:r>
              <a:rPr lang="pt-BR" dirty="0" err="1" smtClean="0"/>
              <a:t>ésima</a:t>
            </a:r>
            <a:r>
              <a:rPr lang="pt-BR" dirty="0" smtClean="0"/>
              <a:t> coluna seja usado como pivô.”: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314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7" y="4365104"/>
            <a:ext cx="293489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075263" cy="22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3635896" y="5085184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962927" y="6294445"/>
            <a:ext cx="104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[4]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935295" y="3482459"/>
            <a:ext cx="104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[1]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6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Pivoteamento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Pivotação</a:t>
            </a:r>
            <a:r>
              <a:rPr lang="pt-BR" dirty="0" smtClean="0"/>
              <a:t> Total: Na escolha</a:t>
            </a:r>
            <a:r>
              <a:rPr lang="pt-BR" baseline="0" dirty="0" smtClean="0"/>
              <a:t> do k-</a:t>
            </a:r>
            <a:r>
              <a:rPr lang="pt-BR" baseline="0" dirty="0" err="1" smtClean="0"/>
              <a:t>ésimo</a:t>
            </a:r>
            <a:r>
              <a:rPr lang="pt-BR" baseline="0" dirty="0" smtClean="0"/>
              <a:t> pivô, troca-se, se necessário, a k-</a:t>
            </a:r>
            <a:r>
              <a:rPr lang="pt-BR" baseline="0" dirty="0" err="1" smtClean="0"/>
              <a:t>ésima</a:t>
            </a:r>
            <a:r>
              <a:rPr lang="pt-BR" baseline="0" dirty="0" smtClean="0"/>
              <a:t> linha e/ou a k-</a:t>
            </a:r>
            <a:r>
              <a:rPr lang="pt-BR" baseline="0" dirty="0" err="1" smtClean="0"/>
              <a:t>ésima</a:t>
            </a:r>
            <a:r>
              <a:rPr lang="pt-BR" baseline="0" dirty="0" smtClean="0"/>
              <a:t> coluna da matriz de modo que o maior elemento, em módulo, entre os restantes seja usado como pivô.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74961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7" y="4543287"/>
            <a:ext cx="293489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3635896" y="5085184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77" y="4530266"/>
            <a:ext cx="2943583" cy="22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7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r>
              <a:rPr lang="pt-BR" baseline="0" dirty="0" smtClean="0"/>
              <a:t> 3.3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96952"/>
            <a:ext cx="891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Errata:</a:t>
            </a:r>
            <a:r>
              <a:rPr lang="pt-BR" baseline="0" dirty="0" smtClean="0"/>
              <a:t> </a:t>
            </a:r>
            <a:r>
              <a:rPr lang="pt-BR" dirty="0" smtClean="0"/>
              <a:t>Na questão 3.3 do livro devemos substituir 4 por 3 dígitos significativos.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843808" y="4005064"/>
            <a:ext cx="28803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3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Verifique que sem a </a:t>
            </a:r>
            <a:r>
              <a:rPr lang="pt-BR" dirty="0" err="1" smtClean="0"/>
              <a:t>pivotação</a:t>
            </a:r>
            <a:r>
              <a:rPr lang="pt-BR" dirty="0" smtClean="0"/>
              <a:t> o resultado é x</a:t>
            </a:r>
            <a:r>
              <a:rPr lang="pt-BR" baseline="-25000" dirty="0" smtClean="0"/>
              <a:t>1</a:t>
            </a:r>
            <a:r>
              <a:rPr lang="pt-BR" dirty="0" smtClean="0"/>
              <a:t>=0,</a:t>
            </a:r>
            <a:r>
              <a:rPr lang="pt-BR" baseline="0" dirty="0" smtClean="0"/>
              <a:t> x</a:t>
            </a:r>
            <a:r>
              <a:rPr lang="pt-BR" baseline="-25000" dirty="0" smtClean="0"/>
              <a:t>2</a:t>
            </a:r>
            <a:r>
              <a:rPr lang="pt-BR" baseline="0" dirty="0" smtClean="0"/>
              <a:t>=1.</a:t>
            </a:r>
          </a:p>
          <a:p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a </a:t>
            </a:r>
            <a:r>
              <a:rPr kumimoji="0" lang="pt-BR" sz="2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pivotação</a:t>
            </a: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parcial o resultado é x</a:t>
            </a:r>
            <a:r>
              <a:rPr kumimoji="0" lang="pt-BR" sz="29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=1,</a:t>
            </a:r>
            <a:r>
              <a:rPr kumimoji="0" lang="pt-BR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</a:t>
            </a:r>
            <a:r>
              <a:rPr kumimoji="0" lang="pt-BR" sz="29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0" lang="pt-BR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=1.</a:t>
            </a:r>
          </a:p>
          <a:p>
            <a:r>
              <a:rPr lang="pt-BR" dirty="0" smtClean="0"/>
              <a:t>A solução exata seria x</a:t>
            </a:r>
            <a:r>
              <a:rPr lang="pt-BR" baseline="-25000" dirty="0" smtClean="0"/>
              <a:t>1</a:t>
            </a:r>
            <a:r>
              <a:rPr lang="pt-BR" dirty="0" smtClean="0"/>
              <a:t> = 1,0001, x</a:t>
            </a:r>
            <a:r>
              <a:rPr lang="pt-BR" baseline="-25000" dirty="0" smtClean="0"/>
              <a:t>2</a:t>
            </a:r>
            <a:r>
              <a:rPr lang="pt-BR" dirty="0" smtClean="0"/>
              <a:t> = 0,9999</a:t>
            </a:r>
          </a:p>
          <a:p>
            <a:r>
              <a:rPr lang="pt-BR" dirty="0" smtClean="0"/>
              <a:t>A solução com </a:t>
            </a:r>
            <a:r>
              <a:rPr lang="pt-BR" dirty="0" err="1" smtClean="0"/>
              <a:t>pivotação</a:t>
            </a:r>
            <a:r>
              <a:rPr lang="pt-BR" dirty="0" smtClean="0"/>
              <a:t> parcial é a melhor possível para a máquina em questão.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9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3.3 - 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pivotação</a:t>
            </a:r>
            <a:r>
              <a:rPr lang="pt-BR" dirty="0" smtClean="0"/>
              <a:t> pode ter papel fundamental em casos em que podem ocorrer problemas de arredondamento.</a:t>
            </a:r>
          </a:p>
          <a:p>
            <a:r>
              <a:rPr lang="pt-BR" dirty="0" smtClean="0"/>
              <a:t>O não uso da </a:t>
            </a:r>
            <a:r>
              <a:rPr lang="pt-BR" dirty="0" err="1" smtClean="0"/>
              <a:t>pivotação</a:t>
            </a:r>
            <a:r>
              <a:rPr lang="pt-BR" dirty="0" smtClean="0"/>
              <a:t> pode levar a resultados completamente distorcidos.</a:t>
            </a:r>
          </a:p>
          <a:p>
            <a:r>
              <a:rPr lang="pt-BR" dirty="0" smtClean="0"/>
              <a:t>Em alguns casos, mesmo com </a:t>
            </a:r>
            <a:r>
              <a:rPr lang="pt-BR" dirty="0" err="1" smtClean="0"/>
              <a:t>pivotação</a:t>
            </a:r>
            <a:r>
              <a:rPr lang="pt-BR" dirty="0" smtClean="0"/>
              <a:t> pode-se chegar a resultados errados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2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12" y="36931"/>
            <a:ext cx="477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71" y="501372"/>
            <a:ext cx="478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87" y="806591"/>
            <a:ext cx="4752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40" y="1120620"/>
            <a:ext cx="4810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98" y="1786799"/>
            <a:ext cx="4924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23" y="2114067"/>
            <a:ext cx="4962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00" y="2658247"/>
            <a:ext cx="4933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26" y="3551371"/>
            <a:ext cx="5105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71" y="3866745"/>
            <a:ext cx="5153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68" y="4198881"/>
            <a:ext cx="4781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12" y="4798956"/>
            <a:ext cx="5029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18081"/>
            <a:ext cx="4924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65" y="5970078"/>
            <a:ext cx="4895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quantitativa do método de Eliminação de Gauss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85" y="1628800"/>
            <a:ext cx="5915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1560" y="4476775"/>
            <a:ext cx="8153400" cy="8082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Comparando com </a:t>
            </a:r>
            <a:r>
              <a:rPr lang="pt-BR" sz="2800" dirty="0" err="1" smtClean="0"/>
              <a:t>Cramer</a:t>
            </a:r>
            <a:r>
              <a:rPr lang="pt-BR" sz="2800" dirty="0" smtClean="0"/>
              <a:t>:</a:t>
            </a: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67603"/>
            <a:ext cx="4808495" cy="179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 de Eliminação de</a:t>
            </a:r>
            <a:r>
              <a:rPr lang="pt-BR" baseline="0" dirty="0" smtClean="0"/>
              <a:t> Gauss-Jordan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“É uma</a:t>
            </a:r>
            <a:r>
              <a:rPr lang="pt-BR" baseline="0" dirty="0" smtClean="0"/>
              <a:t> continuação do método de Gauss”</a:t>
            </a:r>
          </a:p>
          <a:p>
            <a:r>
              <a:rPr lang="pt-BR" dirty="0" smtClean="0"/>
              <a:t>“Neste método</a:t>
            </a:r>
            <a:r>
              <a:rPr lang="pt-BR" baseline="0" dirty="0" smtClean="0"/>
              <a:t> a matriz dos coeficientes é transformada em triangular inferior e superior.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Com</a:t>
            </a:r>
            <a:r>
              <a:rPr lang="pt-BR" baseline="0" dirty="0" smtClean="0"/>
              <a:t> isso, ficamos apenas com a diagonal e a solução é trivial</a:t>
            </a:r>
            <a:r>
              <a:rPr lang="pt-BR" baseline="0" dirty="0" smtClean="0"/>
              <a:t>.</a:t>
            </a:r>
            <a:endParaRPr lang="pt-B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944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Gauss-Jordan:</a:t>
            </a:r>
            <a:r>
              <a:rPr lang="pt-BR" baseline="0" dirty="0" smtClean="0"/>
              <a:t>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pt-BR" dirty="0" smtClean="0"/>
              <a:t>Partindo do exemplo: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Realizando operações iguais à do método de Gauss, podemos facilmente chegar à matriz: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Logo, a solução é: x</a:t>
            </a:r>
            <a:r>
              <a:rPr lang="pt-BR" baseline="-25000" dirty="0" smtClean="0"/>
              <a:t>1</a:t>
            </a:r>
            <a:r>
              <a:rPr lang="pt-BR" dirty="0" smtClean="0"/>
              <a:t>=1, x</a:t>
            </a:r>
            <a:r>
              <a:rPr lang="pt-BR" baseline="-25000" dirty="0" smtClean="0"/>
              <a:t>2</a:t>
            </a:r>
            <a:r>
              <a:rPr lang="pt-BR" dirty="0" smtClean="0"/>
              <a:t>=1, x</a:t>
            </a:r>
            <a:r>
              <a:rPr lang="pt-BR" baseline="-25000" dirty="0" smtClean="0"/>
              <a:t>3</a:t>
            </a:r>
            <a:r>
              <a:rPr lang="pt-BR" dirty="0" smtClean="0"/>
              <a:t>=1.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3990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7" y="4653136"/>
            <a:ext cx="3312368" cy="147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939569" y="501317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014259" cy="14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Estamos acostumados com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Sistemas de duas variáveis e duas equações</a:t>
            </a:r>
          </a:p>
          <a:p>
            <a:r>
              <a:rPr lang="pt-BR" dirty="0" smtClean="0"/>
              <a:t>Exemplo:</a:t>
            </a:r>
          </a:p>
          <a:p>
            <a:pPr lvl="1"/>
            <a:r>
              <a:rPr lang="pt-BR" dirty="0" smtClean="0"/>
              <a:t>2x + y = 5</a:t>
            </a:r>
          </a:p>
          <a:p>
            <a:pPr lvl="1"/>
            <a:r>
              <a:rPr lang="pt-BR" dirty="0" smtClean="0"/>
              <a:t>x – y = 1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A resolução desse sistema nos dará os valores de x e y que satisfazem às duas equações ao mesmo tempo.</a:t>
            </a:r>
          </a:p>
          <a:p>
            <a:r>
              <a:rPr lang="pt-BR" dirty="0" smtClean="0"/>
              <a:t>Nesse caso, podemos resolver por substituição e chegamos à solução x=2, y=1.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5250"/>
            <a:ext cx="3856320" cy="25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4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http://www.ipb.pt/~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balsa/teaching/MN08/Sist_Lin.pdf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Cramer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400" dirty="0" smtClean="0">
                <a:hlinkClick r:id="rId3"/>
              </a:rPr>
              <a:t>http://www.youtube.com/watch?v=euMF_nNw3zY</a:t>
            </a:r>
            <a:endParaRPr lang="pt-BR" sz="2400" dirty="0" smtClean="0"/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Ruggiero, Márcia; Lopes, Vera. Cálculo Numérico – Aspectos Teóricos e Computacionais, 2ª Edição. Pearson.  São Paulo, 1996.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como resolver sistemas com mais de duas variáveis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Será que podemos fazer por substituição?</a:t>
            </a:r>
          </a:p>
          <a:p>
            <a:r>
              <a:rPr lang="pt-BR" dirty="0" smtClean="0"/>
              <a:t>Como fazer um computador resolver um sistema de equações lineares?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7326"/>
            <a:ext cx="5616624" cy="21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tipos de métodos: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Métodos diretos:</a:t>
            </a:r>
          </a:p>
          <a:p>
            <a:pPr lvl="1"/>
            <a:r>
              <a:rPr lang="pt-BR" dirty="0" smtClean="0"/>
              <a:t>“São métodos que ao cabo de um número finito de operações apresentam, teoricamente, a solução exata do sistema em estudo.”</a:t>
            </a:r>
          </a:p>
          <a:p>
            <a:r>
              <a:rPr lang="pt-BR" dirty="0" smtClean="0"/>
              <a:t>Métodos Iterativos:</a:t>
            </a:r>
          </a:p>
          <a:p>
            <a:pPr lvl="1"/>
            <a:r>
              <a:rPr lang="pt-BR" dirty="0"/>
              <a:t>“Os métodos iterativos conduzem a uma solução </a:t>
            </a:r>
            <a:r>
              <a:rPr lang="pt-BR" dirty="0" smtClean="0"/>
              <a:t>aproximada, mas </a:t>
            </a:r>
            <a:r>
              <a:rPr lang="pt-BR" dirty="0"/>
              <a:t>com erro controlado, têm vantagens computacionais </a:t>
            </a:r>
            <a:r>
              <a:rPr lang="pt-BR" dirty="0" smtClean="0"/>
              <a:t>e implicam </a:t>
            </a:r>
            <a:r>
              <a:rPr lang="pt-BR" dirty="0"/>
              <a:t>menos recursos de memória do que os </a:t>
            </a:r>
            <a:r>
              <a:rPr lang="pt-BR" dirty="0" smtClean="0"/>
              <a:t>métodos diretos” [2]</a:t>
            </a:r>
          </a:p>
        </p:txBody>
      </p:sp>
    </p:spTree>
    <p:extLst>
      <p:ext uri="{BB962C8B-B14F-4D97-AF65-F5344CB8AC3E}">
        <p14:creationId xmlns:p14="http://schemas.microsoft.com/office/powerpoint/2010/main" val="2921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representação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Equações: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Matriz: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A: matriz n x n (cada elemento representado por </a:t>
                </a:r>
                <a:r>
                  <a:rPr lang="pt-BR" dirty="0" err="1" smtClean="0"/>
                  <a:t>a</a:t>
                </a:r>
                <a:r>
                  <a:rPr lang="pt-BR" baseline="-25000" dirty="0" err="1" smtClean="0"/>
                  <a:t>ij</a:t>
                </a:r>
                <a:r>
                  <a:rPr lang="pt-BR" dirty="0" smtClean="0"/>
                  <a:t>)</a:t>
                </a:r>
              </a:p>
              <a:p>
                <a:pPr lvl="1"/>
                <a:r>
                  <a:rPr lang="pt-BR" dirty="0" smtClean="0"/>
                  <a:t>b: vetor de tamanho n (cada elemento b</a:t>
                </a:r>
                <a:r>
                  <a:rPr lang="pt-BR" baseline="-25000" dirty="0" smtClean="0"/>
                  <a:t>i</a:t>
                </a:r>
                <a:r>
                  <a:rPr lang="pt-BR" dirty="0" smtClean="0"/>
                  <a:t>)</a:t>
                </a:r>
              </a:p>
              <a:p>
                <a:pPr lvl="1"/>
                <a:r>
                  <a:rPr lang="pt-BR" dirty="0" smtClean="0"/>
                  <a:t>x: </a:t>
                </a:r>
                <a:r>
                  <a:rPr lang="pt-BR" dirty="0"/>
                  <a:t>vetor de tamanho n (cada elemento </a:t>
                </a:r>
                <a:r>
                  <a:rPr lang="pt-BR" dirty="0" err="1" smtClean="0"/>
                  <a:t>x</a:t>
                </a:r>
                <a:r>
                  <a:rPr lang="pt-BR" baseline="-25000" dirty="0" err="1" smtClean="0"/>
                  <a:t>j</a:t>
                </a:r>
                <a:r>
                  <a:rPr lang="pt-BR" dirty="0" smtClean="0"/>
                  <a:t>)</a:t>
                </a:r>
              </a:p>
              <a:p>
                <a:pPr lvl="1"/>
                <a:r>
                  <a:rPr lang="pt-BR" dirty="0" err="1" smtClean="0"/>
                  <a:t>i,j</a:t>
                </a:r>
                <a:r>
                  <a:rPr lang="pt-BR" dirty="0" smtClean="0"/>
                  <a:t>: 1, 2, ..., n</a:t>
                </a:r>
              </a:p>
              <a:p>
                <a:r>
                  <a:rPr lang="pt-BR" dirty="0" smtClean="0"/>
                  <a:t>Somatório:       </a:t>
                </a:r>
              </a:p>
              <a:p>
                <a:pPr lvl="1"/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5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500" b="0" i="1" smtClean="0">
                            <a:latin typeface="Cambria Math"/>
                          </a:rPr>
                          <m:t>𝑗</m:t>
                        </m:r>
                        <m:r>
                          <a:rPr lang="pt-BR" sz="25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sz="25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sz="2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5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25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pt-BR" sz="2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5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5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pt-BR" sz="25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5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25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dirty="0" smtClean="0"/>
                  <a:t> , </a:t>
                </a:r>
                <a14:m>
                  <m:oMath xmlns:m="http://schemas.openxmlformats.org/officeDocument/2006/math">
                    <m:r>
                      <a:rPr lang="pt-BR" sz="1700" i="1">
                        <a:latin typeface="Cambria Math"/>
                      </a:rPr>
                      <m:t>𝑖</m:t>
                    </m:r>
                    <m:r>
                      <a:rPr lang="pt-BR" sz="1700" i="1">
                        <a:latin typeface="Cambria Math"/>
                      </a:rPr>
                      <m:t>=1,2,.., </m:t>
                    </m:r>
                    <m:r>
                      <a:rPr lang="pt-BR" sz="1700" i="1">
                        <a:latin typeface="Cambria Math"/>
                      </a:rPr>
                      <m:t>𝑛</m:t>
                    </m:r>
                    <m:r>
                      <a:rPr lang="pt-BR" sz="1700" i="1">
                        <a:latin typeface="Cambria Math"/>
                      </a:rPr>
                      <m:t>.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 rotWithShape="1">
                <a:blip r:embed="rId2" cstate="print"/>
                <a:stretch>
                  <a:fillRect l="-374" t="-1925" b="-114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5112568" cy="195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Hoje vamos apresentar alguns métodos diretos para resolução de sistemas de equações lineares:</a:t>
            </a:r>
          </a:p>
          <a:p>
            <a:pPr lvl="1"/>
            <a:r>
              <a:rPr lang="pt-BR" dirty="0" err="1" smtClean="0"/>
              <a:t>Cramer</a:t>
            </a:r>
            <a:endParaRPr lang="pt-BR" dirty="0" smtClean="0"/>
          </a:p>
          <a:p>
            <a:pPr lvl="1"/>
            <a:r>
              <a:rPr lang="pt-BR" dirty="0" smtClean="0"/>
              <a:t>Eliminação de Gauss</a:t>
            </a:r>
          </a:p>
          <a:p>
            <a:pPr lvl="1"/>
            <a:r>
              <a:rPr lang="pt-BR" dirty="0" smtClean="0"/>
              <a:t>Eliminação de Gauss-Jordan</a:t>
            </a:r>
          </a:p>
        </p:txBody>
      </p:sp>
    </p:spTree>
    <p:extLst>
      <p:ext uri="{BB962C8B-B14F-4D97-AF65-F5344CB8AC3E}">
        <p14:creationId xmlns:p14="http://schemas.microsoft.com/office/powerpoint/2010/main" val="15825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Cramer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/>
          <a:lstStyle/>
          <a:p>
            <a:r>
              <a:rPr lang="pt-BR" dirty="0" smtClean="0"/>
              <a:t>Suponha o seguinte sistema: [3]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Calculamos o determinante da matriz dos coeficientes: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23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2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Cramer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Calculamos os determinantes das matrizes que obtemos pela substituição da coluna j pelo vetor b.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6" y="2996952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2622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419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36" y="2924944"/>
            <a:ext cx="419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24944"/>
            <a:ext cx="419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190758" y="2976775"/>
            <a:ext cx="504056" cy="13681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42628" y="2925631"/>
            <a:ext cx="504056" cy="13681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553858" y="2907618"/>
            <a:ext cx="504056" cy="13681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88" y="4464325"/>
            <a:ext cx="41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89" y="4464325"/>
            <a:ext cx="476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68" y="4464325"/>
            <a:ext cx="41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0" y="5301208"/>
            <a:ext cx="1781175" cy="1143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807026" y="5224292"/>
            <a:ext cx="5941438" cy="12968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|</a:t>
            </a:r>
            <a:r>
              <a:rPr lang="pt-BR" dirty="0" err="1" smtClean="0"/>
              <a:t>A</a:t>
            </a:r>
            <a:r>
              <a:rPr lang="pt-BR" baseline="-25000" dirty="0" err="1" smtClean="0"/>
              <a:t>j</a:t>
            </a:r>
            <a:r>
              <a:rPr lang="pt-BR" dirty="0" smtClean="0"/>
              <a:t>| é o determinante de </a:t>
            </a:r>
            <a:r>
              <a:rPr lang="pt-BR" dirty="0" err="1" smtClean="0"/>
              <a:t>A</a:t>
            </a:r>
            <a:r>
              <a:rPr lang="pt-BR" baseline="-25000" dirty="0" err="1" smtClean="0"/>
              <a:t>j</a:t>
            </a:r>
            <a:endParaRPr lang="pt-BR" baseline="-25000" dirty="0" smtClean="0"/>
          </a:p>
          <a:p>
            <a:r>
              <a:rPr lang="pt-BR" dirty="0" smtClean="0"/>
              <a:t>|A| é o determinante de 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43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2912</TotalTime>
  <Words>1043</Words>
  <Application>Microsoft Office PowerPoint</Application>
  <PresentationFormat>On-screen Show (4:3)</PresentationFormat>
  <Paragraphs>133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Tema do Office</vt:lpstr>
      <vt:lpstr>Mediano</vt:lpstr>
      <vt:lpstr>PowerPoint Presentation</vt:lpstr>
      <vt:lpstr>Perguntas...</vt:lpstr>
      <vt:lpstr>Estamos acostumados com ...</vt:lpstr>
      <vt:lpstr>E como resolver sistemas com mais de duas variáveis ?</vt:lpstr>
      <vt:lpstr>Dois tipos de métodos:</vt:lpstr>
      <vt:lpstr>Formas de representação</vt:lpstr>
      <vt:lpstr>E hoje?</vt:lpstr>
      <vt:lpstr>Cramer</vt:lpstr>
      <vt:lpstr>Cramer</vt:lpstr>
      <vt:lpstr>Cramer</vt:lpstr>
      <vt:lpstr>Eliminação de Gauss</vt:lpstr>
      <vt:lpstr>Eliminação de Gauss</vt:lpstr>
      <vt:lpstr>Eliminação de Gauss: Exemplo 1</vt:lpstr>
      <vt:lpstr>Eliminação de Gauss: Exemplo 1</vt:lpstr>
      <vt:lpstr>Eliminação de Gauss: Exemplo 1</vt:lpstr>
      <vt:lpstr>De forma mais geral...</vt:lpstr>
      <vt:lpstr>De forma mais geral...</vt:lpstr>
      <vt:lpstr>O que acontece se o pivô for zero?</vt:lpstr>
      <vt:lpstr>E se o pivô for muito próximo de zero?</vt:lpstr>
      <vt:lpstr>Estratégias de Pivoteamento</vt:lpstr>
      <vt:lpstr>Estratégias de Pivoteamento</vt:lpstr>
      <vt:lpstr>Estratégias de Pivoteamento</vt:lpstr>
      <vt:lpstr>Exemplo 3.3</vt:lpstr>
      <vt:lpstr>Exemplo 3.3</vt:lpstr>
      <vt:lpstr>Exemplo 3.3 - Conclusão</vt:lpstr>
      <vt:lpstr>Algoritmo</vt:lpstr>
      <vt:lpstr>Análise quantitativa do método de Eliminação de Gauss</vt:lpstr>
      <vt:lpstr>Método de Eliminação de Gauss-Jordan</vt:lpstr>
      <vt:lpstr>Gauss-Jordan: Exemplo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</cp:lastModifiedBy>
  <cp:revision>132</cp:revision>
  <cp:lastPrinted>2014-04-28T17:58:27Z</cp:lastPrinted>
  <dcterms:created xsi:type="dcterms:W3CDTF">2013-05-23T18:15:36Z</dcterms:created>
  <dcterms:modified xsi:type="dcterms:W3CDTF">2014-10-20T16:34:44Z</dcterms:modified>
</cp:coreProperties>
</file>